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C0C0C0"/>
    <a:srgbClr val="EAEAEA"/>
    <a:srgbClr val="000000"/>
    <a:srgbClr val="CC0000"/>
    <a:srgbClr val="46ACAE"/>
    <a:srgbClr val="7EA5D0"/>
    <a:srgbClr val="6E81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95" autoAdjust="0"/>
    <p:restoredTop sz="94660" autoAdjust="0"/>
  </p:normalViewPr>
  <p:slideViewPr>
    <p:cSldViewPr>
      <p:cViewPr>
        <p:scale>
          <a:sx n="70" d="100"/>
          <a:sy n="7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3365500"/>
            <a:ext cx="6019800" cy="5969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743200"/>
            <a:ext cx="5715000" cy="5334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>
                <a:latin typeface="Arial" charset="0"/>
              </a:defRPr>
            </a:lvl1pPr>
          </a:lstStyle>
          <a:p>
            <a:fld id="{D1C35E19-BC24-4497-B2D8-07F67254D0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7239000" y="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i="1">
                <a:solidFill>
                  <a:srgbClr val="CC0000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A2850-F221-4CE3-B025-B771BEB953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73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BEDD-C92D-440C-83B3-F2C9069677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98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96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62800" y="152400"/>
            <a:ext cx="1752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55637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FB6FB48E-6676-443A-A095-6927DA840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3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DF4B1-7F21-4207-95EF-BA94CFF09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35DF70-BAB6-42D0-8194-2AF7EF31BD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1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9C6716-491A-42E9-AD1E-8EB82BE15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17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796F0-CD5A-4BDE-9272-93505EB032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137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CB645-1A09-41F9-8181-96DBD11535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C68CD-8749-476B-825C-6134DDDFF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5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9627E-30C1-4DED-9073-37C4701B39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5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21495-43BC-4DDC-A837-8C7ABED44F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42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47800"/>
            <a:ext cx="8229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endParaRPr 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162800" y="152400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55637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830BAE40-4E48-4AB9-A366-A36277351F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533400"/>
            <a:ext cx="7696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59" name="Group 35"/>
          <p:cNvGrpSpPr>
            <a:grpSpLocks/>
          </p:cNvGrpSpPr>
          <p:nvPr/>
        </p:nvGrpSpPr>
        <p:grpSpPr bwMode="auto">
          <a:xfrm>
            <a:off x="0" y="1143000"/>
            <a:ext cx="7086600" cy="22225"/>
            <a:chOff x="0" y="720"/>
            <a:chExt cx="4464" cy="14"/>
          </a:xfrm>
        </p:grpSpPr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flipH="1">
              <a:off x="0" y="720"/>
              <a:ext cx="446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>
              <a:off x="0" y="734"/>
              <a:ext cx="1968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th-TH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ar-circuit.com/article/main.html" TargetMode="External"/><Relationship Id="rId4" Type="http://schemas.openxmlformats.org/officeDocument/2006/relationships/image" Target="../media/image23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r-circuit.com/article/main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r-circuit.com/article/main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r-circuit.com/article/mai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dirty="0" smtClean="0"/>
              <a:t>บทที่ </a:t>
            </a:r>
            <a:r>
              <a:rPr lang="th-TH" dirty="0"/>
              <a:t>7 วงจรไบอัสกระแสตรง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6" y="6237312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การวิเคราะห์เส้น</a:t>
            </a:r>
            <a:r>
              <a:rPr lang="th-TH" dirty="0" smtClean="0"/>
              <a:t>โหลด </a:t>
            </a:r>
            <a:r>
              <a:rPr lang="en-US" dirty="0"/>
              <a:t>(Load Line Analysis)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เส้น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โหลด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Load Line)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คือ เส้นซึ่งเป็นองค์ประกอบสำคัญที่ใช้กำหนดจุดทำงาน (จุด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ของทรานซิสเตอร์ ถ้าเราลากเส้นโหลดจากแกน 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มายังแกน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จะได้จุด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ของทรานซิสเตอร์ที่เหมาะสมกับ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ตาม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ต้องการ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25" y="2721379"/>
            <a:ext cx="5557242" cy="3227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60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จากวงจรในรูป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และเคอร์ฟคุณลักษณะในรูป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ทำให้ได้สมการหาค่า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ที่ด้านเอาต์พุดของทรานซิสเตอร์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ดังนี้คือ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จากความสัมพันธ์ของค่าต่างๆ ในสมการ 4-12 เราเขียนเส้นโหลดได้โดยการกำหนดค่าในสมการดังกล่าวเป็น 2 กรณี คือ 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 = 0A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เขียนสมการ 4-12 ใหม่ได้ดังนี้ 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= VCC – (0)RC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= VCC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164639"/>
            <a:ext cx="1909391" cy="540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823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จากสมการ 4-13 จะได้จุดตัดของเส้นโหลดที่แกนนอน (แกน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ของเคอร์ฟคุณลักษณะในรูปที่ 4.11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เขียนเส้นโหลดได้ดังรูป 4.12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กรณี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= 0V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เขียนสมการ 4-13 ใหม่ได้ดังนี้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จากสมการ 4-14 จะได้จุดตัดของเส้นโหลดที่แกนตั้ง (แกน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ของเคอร์ฟคุณลักษณะในรูปที่ 4.11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เขียนเส้นโหลดได้ดังรูป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852935"/>
            <a:ext cx="2664296" cy="13008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001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เปลี่ยนแปลง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จะเปลี่ยนแปลงตามไปด้วย (จากสมการ 4-4) ทำให้จุด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เลื่อนขึ้นหรือเลื่อนลงอยู่บนเส้นโหลด ดังรูป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4362168" cy="33489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604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908720"/>
            <a:ext cx="5987265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079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5339527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888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29" y="1447800"/>
            <a:ext cx="6212541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62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	ถ้า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หาก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VCC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เป็นค่าคงที่ แต่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RC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เปลี่ยนแปลงเส้นโหลดจะยกขึ้นหรือลงดัง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รูป</a:t>
            </a:r>
            <a:endParaRPr lang="en-US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ถ้าหาก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VCC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เปลี่ยนแปลงแต่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RC 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คงที่ เส้นโหลดจะยกขึ้นหรือลงดังรูป</a:t>
            </a:r>
          </a:p>
          <a:p>
            <a:pPr marL="0" indent="0">
              <a:buNone/>
            </a:pP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82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วงจรไบอัสอิมิตเตอร์สเต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บีไลซ์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(Emitter-Stabilized Bias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Circit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วงจร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ไบอัสอิมิตเตอร์สเตบิไลซ์หรือเรียกสั้นๆ ว่าวงจาไบอัสอิมิตเตอร์ซึ่งเป็นวงจรไบอัสคงที่ ที่มีตัวต้านทานอิมิตเตอร์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ต่อเพิ่มเข้าไปที่ขั้ว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นี้จะเป็นตัวปรับระดับเสถียรภาพของการไบอัสให้มั่นคงยิ่งขึ้นในกรณีที่ค่า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ของทรานซิสเตอร์เปลี่ยนแปลง (พิจาณาตัวอย่าง 4-5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การวิเคราะห์วงจรนี้ทำได้โดยแยกการพิจารณาออกเป็น 2 ลูป คือ 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B-E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C-E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เช่นเดียวกับวงจรไบอัสคงที่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255" y="2636912"/>
            <a:ext cx="5024041" cy="23606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631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การปรับเสถียรภาพของการไบอัสในวงจรไบอัสอิมิตเตอร์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การ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ปรับเสถียรภาพของการไบอัสในวงจรไบอัส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อิมิตเตอร์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(Improved Bias Stability)</a:t>
            </a: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ลำดับ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ต่อไปจะแสดงให้เห็นว่าการต่อ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้ากับวงจรไบอัสคงที่หรือวงจรไบอัสอีมิตเตอร์ของทรานซิสเตอร์ทำให้เสถียรภาพของวงจรดีขึ้นได้อย่างไรหรือมีการเปลี่ยนแปลง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ต่ำกว่าวงจรไบอัสคงที่ขณะอุณหภูมิเพิ่มขึ้น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เกิดการเปลี่ยนแปลง) ได้อย่างไร การอธิบายจะใช้ตัวอย่างประกอบเพื่อให้เข้าใจได้ง่าย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ขึ้น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4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 	จาก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บทที1 และ 2 เราทราบว่าการที่ไดโอดนำกระแสได้นั้นต้องทำการไบอัสตรงที่ไดโอด และจะนำทางของไดโอดเป็นตำแหน่งที่ตัดกันระหว่างเคอร์ฟคุณลักษณะกับเส้นโหลด ดังรูป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	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515719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สำหรับ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ทรานซิสเตอร์จะทำหน้าที่ของสัญญาณ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็ต่อเมื่อได้รับการไบอัสไฟฟ้ากระแสตรงและจุดทำงานของไดโอนเป็นตำแหน่งที่ตัดกันระหว่างเคอร์ฟคุณลักษณะกับเส้นโหลด ดังรูป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293" y="3117161"/>
            <a:ext cx="4576915" cy="19808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วงจรไบอัสแบบ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แรงดันไฟฟ้า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(Voltage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Devider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Bias 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Cireuit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ในวงจรไบอัสคงที่และวงจรไบอัสอิมิตเตอร์สเตบิไลซ์ กระแสและแรงดันไบอัสที่จุด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คือ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เป็นฟังก์ชั่นของอัตราขยายกระแส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ในทรานซิสเตอร์แต่เนื่องจาก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ไวต่ออุณหภูมิโดยเฉพาะทรานซิสเตอร์ที่ทำจากซิลิคอน จึงไม่อาจกำหนดค่า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ออกมาต่างหากได้ วงจรดังกล่าวเรียกว่า วงจรไบอัสแบบแบ่ง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แรงดันไฟฟ้า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12976"/>
            <a:ext cx="4031771" cy="317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01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ถ้า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กำหนดเงื่อนไขในวงจรไบอัสแบบแบ่งแรงดันไฟฟ้าได้อย่างเหมาะสม (สมการ 4-33) 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ICQ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ของวงจรจะเป็นอิสระไม่ขึ้นอยู่กับค่า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ผลกกระทบจากค่า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จึงลดลงมาก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การวิเคราะห์วงจรไบอัสแบบแบ่งแรงดันไฟฟ้าทำได้ 2 วิธี คือ การวิเคราะห์หาค่าที่แท้จริงกับการวิเคราะห์หาค่าโดยประมาณ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605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การวิเคราะห์หาค่าที่แท้จริง (</a:t>
            </a:r>
            <a:r>
              <a:rPr lang="en-US" dirty="0"/>
              <a:t>Exact Analysis)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ด้านอินพุดใน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นำมาเขียนวงจรใหม่ได้ดัง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จากรูป 4.21 เขียนวงจรเทียบเคียงเทวิมิแทนส่วนด้านซ้ายของขั้น 8  โดยการพิจารณา รูป 4.22 ขอให้ย้อยกลับไปพิจารณาแยกลูปในหัวข้อ 4.21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25" y="1988840"/>
            <a:ext cx="3450791" cy="25880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272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หา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RTh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ด้วยการลัดวงจรที่แหล่งจ่าย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Vcc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ดัง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รูป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1" y="1485900"/>
            <a:ext cx="7877175" cy="1943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697171"/>
            <a:ext cx="2281238" cy="647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866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Eth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ด้วยแหล่งจ่าย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Vcc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เข้าไปดังรูป 4.22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เมื่อนำกฎการแบ่งแรงดันไฟฟ้ามาร่วม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พิจารณา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จากสมการ 4-28 และสมการ 4-29 เขียนวงจรเทียบเคียงของรูป 4.21 ได้ดังรูป 4.22 เมื่อนำ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KVL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มาร่วม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พิจารณา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แทนสมการ 4-2 ลงในสมการ 4-29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b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สำหรับสมการหาค่า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จะเหมือนกับสมการ 4-19 ของวงจรไบอัสอิมิตเตอร์ คือ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2055762" cy="6257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30" y="3429000"/>
            <a:ext cx="3254301" cy="415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581127"/>
            <a:ext cx="2489176" cy="7483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5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86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สำหรับ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สมการของ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VE  VC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VB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จะหาค่าได้เช่นเดียวกับวงจรไบอัสอิมิตเตอร์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340767"/>
            <a:ext cx="3829050" cy="7334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095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การวิเคราะห์หาค่า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โดยประมาณ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(Approximate Analysis)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การวิเคราะห์หาค่าโดยประมาณใช้ได้ในบางกรณี (ตามเงื่อนไขของสมการ 4-33) แต่ก็สามารถใช้ได้อย่างกว้างขวางเพราะช่วยให้หาค่าต่างๆ ได้เร็ว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ในรูป 4.21 ด้วย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R1 = (B+I) RE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ดังรูป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4.24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996952"/>
            <a:ext cx="4135353" cy="24555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11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ถ้า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R1&gt;&gt;R2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จะทำให้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มีค่าประมาณศูนย์ ถ้าเรายอมรับว่า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= 0A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แล้ว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I1 = I2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แสดงว่า วงจรขณะนี้เป็นวงจรอนุกรมซึ่งประกอบด้วย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R1  R2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Vcc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เมื่อนำกฎการแบ่งแรงดันไฟฟ้ามาร่วม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พิจารณา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สมการ 4-32 ทำให้ทราบที่มาของชื่อวงจรประเภทนี้ กล่าวคือ เป็นการไบอัสเพื่อหาค่า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ที่เกิดจากการใช้กฎการแบ่งแรงดันอินพุด นั่นเอง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                 เงื่อนไขสำคัญในการหาค่าประมาณ คือ ต้องการกำหนดให้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R1 = (B+1)RE = BRE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BRE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มีค่ามากกว่า 10 เท่าของ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ถ้าไม่เป็นไปตามเงื่อนไข ค่าที่ได้จากสมการหาค่าโดยประมาณจะผิดพลาดเนื่องจาก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เป็นองค์ประกอบสำคัญในการหาค่า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RTH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ของวิธีหาค่าที่แท้จริง) เขียนสมการแสดงเงื่อนไขได้ดังนี้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509054"/>
            <a:ext cx="1636201" cy="701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38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550" y="1412776"/>
            <a:ext cx="1911928" cy="255726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9592" y="4227185"/>
            <a:ext cx="8899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>
                <a:latin typeface="Angsana New" pitchFamily="18" charset="-34"/>
                <a:cs typeface="Angsana New" pitchFamily="18" charset="-34"/>
              </a:rPr>
              <a:t>นอกจากนี้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  <a:p>
            <a:endParaRPr lang="th-TH" sz="20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938483"/>
            <a:ext cx="1656184" cy="749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442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เมื่อ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พิจารณาสมการ 4-36 ถึงสมการ 4-37 จะเห็นว่า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ไม่สัมพันธ์กับค่า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มีความสัมพันธ์กับ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ดังสมการ 4-30)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12776"/>
            <a:ext cx="3672408" cy="1128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5687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จากบทที่ 3 เราทราบว่า ถ้ากำหนดให้ทรานซิสเตอร์ทำงานในบริเวณแอกตีฟ สัญญาณเอาต์พุดที่ขยายจะไม่เพี้ยนหรือมีการขยายเป็นเชิง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เส้น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92896"/>
            <a:ext cx="3869234" cy="35810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522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วงจรไบอัส </a:t>
            </a:r>
            <a:r>
              <a:rPr lang="en-US" dirty="0"/>
              <a:t>dc </a:t>
            </a:r>
            <a:r>
              <a:rPr lang="th-TH" dirty="0"/>
              <a:t>ที่มีแรงดันป้อนกลับ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วงจรไบอัส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ที่มีแรงดัน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ป้อนกลับ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(DC Bias with Voltage Feedback)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    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บสหรือที่เรียมปรุงเสถียรภาพของวงจรอาจทำให้ได้โดยการต่อเส้นทางป้อนกลับจากคอลเลคเตอร์ไปยังจะขึ้นอยู่กับ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แต่ป้อนกลับคอลเลคเตอร์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Collector-feedback Circuit)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ดังรูป </a:t>
            </a: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24944"/>
            <a:ext cx="5081903" cy="2495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4920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การวิเคราะห์เริ่มจากการวิเคราะห์ลูป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B-E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จากนั้นจึงพิจารณาลูป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C-E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ในลำดับต่อมา 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- ICRC - IBRB - VVE - IERE = 0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พิจารณาลูป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B-E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รูป 4.26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แสดงลูป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B-E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ของวงจรไบอัสที่มีแรงดันป้อนกลับเมื่อนำ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KVL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มาร่วมพิจารณา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- BIBRC -IBRB - VBE -VIERE  =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0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จะสังเกตได้ว่า กระแสที่ไหลผ่าน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ไม่ใช่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แต่เป็น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IC  +  IB)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PC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ปกติจะมีค่าสูงกว่า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มากและมักใช้ค่า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IC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แทนค่า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IC – BIB C]T IE  =  IC</a:t>
            </a:r>
          </a:p>
          <a:p>
            <a:pPr marL="0" indent="0">
              <a:buNone/>
            </a:pP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 -  VBE  -  BIB(RC  +  RE)  -  IBRB  =  0</a:t>
            </a:r>
          </a:p>
          <a:p>
            <a:pPr marL="0" indent="0">
              <a:buNone/>
            </a:pP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9971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รวมเทอมเข้าด้วยกันจะได้</a:t>
            </a:r>
          </a:p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สมการ  4-4  1</a:t>
            </a:r>
            <a:r>
              <a:rPr lang="en-US" dirty="0"/>
              <a:t>a </a:t>
            </a:r>
            <a:r>
              <a:rPr lang="th-TH" dirty="0"/>
              <a:t>คล้ายกับสมการหาค่า </a:t>
            </a:r>
            <a:r>
              <a:rPr lang="en-US" dirty="0"/>
              <a:t>IB  </a:t>
            </a:r>
            <a:r>
              <a:rPr lang="th-TH" dirty="0"/>
              <a:t>ของวงจรที่กล่าวถึงก่อนหน้านี้โดยทั่วไปการหาค่า </a:t>
            </a:r>
            <a:r>
              <a:rPr lang="en-US" dirty="0"/>
              <a:t>IB  </a:t>
            </a:r>
            <a:r>
              <a:rPr lang="th-TH" dirty="0"/>
              <a:t>มีรูปแบบ</a:t>
            </a:r>
            <a:r>
              <a:rPr lang="th-TH" dirty="0" smtClean="0"/>
              <a:t>ดังนี้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83" y="1916832"/>
            <a:ext cx="2575372" cy="879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69" y="3998443"/>
            <a:ext cx="1920287" cy="881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5318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นำสมการ  4-41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มาใช้หาค่า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ในวงจรประเภทต่าง ๆ ได้ดังนี้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-	กรณีวงจรไบอัสคงที่มี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 =  0 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พิจารณาสมการ 4-4)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-	กรณีวงจรไบอัสอิมิตเตอร์ ที่มี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+ 1) = 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 =  RE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พิจารณาสมการ 4-17)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-	กรณีวงจรไบอัสที่มีแรงดันป้อนกลับมี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 =  RC  +  RE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พิจาณาจากสมการ  4-41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b)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ส่วนแรงดัน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ในสมการที่ 4-41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เป็นความแตกต่างระหว่างแรงดัน 2 ระดับ เนื่องจาก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BIB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โดยทั่วไป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BR (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เปรียบเทียบกับ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RB)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ยิ่งมีมากเท่าใดความไวของ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ในการเปลี่ยนแปลงต่อค่า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ก็ยิ่งมีค่าน้อยเท่านั้น จะเห็นได้ว่าถ้า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BR&gt;&gt; RB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RB + BR  = 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Br</a:t>
            </a: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จะสังเกตได้ว่า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ขึ้นอยู่กับค่า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แต่เนื่องจาก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ในวงจรไบอัสที่มีแรงดันป้อนกลับมีค่ามากกว่า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วงจรไบอัสอิมิตเตอร์และเมื่อ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R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วงจรไบอัสคงที่เป็น 0 จึงมีความไวต่อการเปลี่ยนแปลงของ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มากที่สุด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837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การอิ่มตัวของทรานซิสเตอร์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เมื่อใช้ค่าโดยประมาณ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IC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สมการของกระแสอิ่มตัวก็เหมือนกับสมการที่ได้จากวงจรไบอัสแบบแบ่งแรงดันไฟฟ้า และวงจรไบอัสอมิเตอร์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คือ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587" y="2686050"/>
            <a:ext cx="3202913" cy="11029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005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การวิเคราะห์เส้นโหลด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เมื่อใช้ค่าโดยประมาณ 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 =  IC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จะได้เส้นโหลดเหมือนกับที่ได้จากวงจรไบอัสแบบแบ่งแรงดันไฟฟ้า และวงจรไบอัสอมิเตอร์ ส่วนค่า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IVQ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จะถูกกำหนดด้วยวงจรไบอัสที่เลือก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91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วงจรไบอัสแบบอื่น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ๆ(</a:t>
            </a:r>
            <a:r>
              <a:rPr lang="en-US" dirty="0" err="1">
                <a:latin typeface="Angsana New" pitchFamily="18" charset="-34"/>
                <a:cs typeface="Angsana New" pitchFamily="18" charset="-34"/>
              </a:rPr>
              <a:t>Misccliancous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 Bias Configuration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การวิเคราะห์วงจรไบอัสทรานซิสเตอร์ที่กล่าวไปแล้วนั้นขั้นแรกต้องหาสมการของ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ก่อน เมื่อทราบ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จึงหาค่า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ได้ แต่การแก้ปัญหาวงจรไบอัสบางประเภทไม่จำเป็นต้องทำวิธีนี้เสมอไป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370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การออกแบบการ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ทำงาน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(Design Operation)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การออกแบบการทำงานนั้นควรเข้าใจคุณลักษณะของซิสเตอร์ และมีความรู้พื้นฐานเกี่ยวกับทฤษฏีวงจรไฟฟ้าเป็นอย่างดี เพราะต้องใช้แนวความคิดนี้ในการออกแบบ เช่น ถ้ากำหนดทรานซิสเตอร์และแหล่งจ่ายในวงจรไว้แล้ว ต้องคำนวณค่าความต้านทานที่ต้องการสำหรับการออกแบบโดยเฉพาะ แล้วไปหาซื้อตัวต้านทานที่มีขนาดใกล้เคียงกับค่าความต้านทานที่คำนวณได้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9502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ทรานซิสเตอร์ </a:t>
            </a:r>
            <a:r>
              <a:rPr lang="en-US" dirty="0" err="1" smtClean="0"/>
              <a:t>pnp</a:t>
            </a:r>
            <a:r>
              <a:rPr lang="en-US" dirty="0"/>
              <a:t> (</a:t>
            </a:r>
            <a:r>
              <a:rPr lang="en-US" dirty="0" err="1"/>
              <a:t>pnp</a:t>
            </a:r>
            <a:r>
              <a:rPr lang="en-US" dirty="0"/>
              <a:t> Transistors)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หลักการวิเคราะห์ที่ใช้กับทรานซิสเตอร์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นำมาใช้กับทรานซิสเตอร์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ได้คืออันดับแรกต้องหาค่า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ก่อนแล้วใช้ความสัมพันธ์ของพารามิเตอร์หาค่าที่ยังไม่ทราบ ความแตกต่างประการเดียวระหว่าง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สมการของ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ทรานซิสเตอร์ทั้ง 2 ประเภทก็คือ  เครื่องหมายของค่าต่าง ๆ 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449" y="2780928"/>
            <a:ext cx="2341842" cy="28986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799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จากรูป 4.39 พารามิเตอร์ที่มีตัวห้อย 2 ตัวทรานซิสเตอร์แบบ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หาค่าได้เหมือนกับทรานซิสเตอร์แบบ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แต่ทิศทางของกระแสไฟฟ้าตรงกันข้ามและเมื่อใช้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KVL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มาพิจารณาลูป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จะ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 4-45 เหมือนกับสมการ 4-17 เว้นแต่เครื่องหมายอง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เท่านั้น ในกรณี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 0.7 V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เมื่อแทนค่า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ลงในสมการ 4-45 จะได้สมการหาค่า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เหมือนกับสมการ 4-17 ควรจำคือ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ของทรานซิสเตอร์แบบ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กับ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pnp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มีทิศทางตรงข้ามกันเสมอ</a:t>
            </a: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33732"/>
            <a:ext cx="3338885" cy="661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24623"/>
            <a:ext cx="3585964" cy="13901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704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จากรูป 4.2 จะเห็นว่าการสวิง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Swing)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ของสัญญาณอิมพุดและเอาต์พุดเริ่มต้นจากแนวเส้นที่จุด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สมการพื้นฐานที่นำมาใช้ในบทนี้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ได้แก่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420888"/>
            <a:ext cx="1872208" cy="17351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2853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เมื่อนำ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KVL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มาพิจารณาที่ลูป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C-E</a:t>
            </a:r>
          </a:p>
          <a:p>
            <a:pPr marL="0" indent="0">
              <a:buNone/>
            </a:pP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แทนค่า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IE  =  IC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ลงในสมการ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4-46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 4-47 มีรูปแบบเช่นเดียวกับสมการ 4-19 เพียงแต่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มีเครื่องหมายลบทั้งนี้เพราะ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มีค่ามากกว่า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(RC + RC)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นั่นเอง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3528392" cy="38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5" y="3316979"/>
            <a:ext cx="3037533" cy="554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8502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เมื่อนำ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KVL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มาพิจารณาที่ลูป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C-E</a:t>
            </a:r>
          </a:p>
          <a:p>
            <a:pPr marL="0" indent="0">
              <a:buNone/>
            </a:pPr>
            <a:endParaRPr lang="en-US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แทนค่า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IE  =  IC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ลงในสมการ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4-46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สมการ 4-47 มีรูปแบบเช่นเดียวกับสมการ 4-19 เพียงแต่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มีเครื่องหมายลบทั้งนี้เพราะ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มีค่ามากกว่า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(RC + RC)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นั่นเอง</a:t>
            </a:r>
            <a:endParaRPr lang="en-US" sz="24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3528392" cy="389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45" y="3316979"/>
            <a:ext cx="3037533" cy="554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4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0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การเลือกจุดทำงานของ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ทรานซิสเตอร์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(Operating Point)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จากข้อจำกัดการใช้งานของทรานซิสเตอร์ในหัวข้อ 3-6.4 ทำให้เราทราบว่าการเลือกจุดทำงาน (จุด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มีผลต่อสัญญาณเอาต์พุดที่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ได้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276872"/>
            <a:ext cx="4948411" cy="3935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662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เมื่อ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อยู่ที่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ทรานซิสเตอร์ยังไม่ได้รับการไบอัส และอยู่ในสภาพปิด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off)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จึงไม่มีกระแสไฟฟ้าไหลผ่านทรานวิสเตอร์หรือจุด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ไม่สามารถสนองตอบต่อสัญญาณๆ ได้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เมื่อจุด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อยู่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ทรานซิสเตอร์ทำหน้าที่ขยายสัญญาณอินพุดทั้งสัญญาณด้านบวกและด้านลบ แต่สัญญาณอินพุดนั้นต้องงไม่ทำให้สัญญาณเอาต์พุดทั้งด้านบวกและลบเปลี่ยนแปลงหรือสวิงเข้าบริเวณคัตออฟ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Cut off)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และบริเวณอิ่มตัว (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Saturation)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เพราะจะได้สัญญาณเอาต์พุดที่เพี้ยนหรือบิดเบี้ยว (พิจารณารูป 4.2 ประกอบ)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  เมื่อจุด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อยู่ที่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C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ทรานซิสเตอร์ทำหน้าที่ขยายสัญญาณอินพุด โดยเปลี่ยนแปลงสัญญาณเอาท์พุดทั้งด้านบวกและด้านลบ แต่จำกัดค่าพีคทูพีคไว้ประมาณ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Vce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– 0V C]T IC – 0Ma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ทำให้สัญญาณเอาท์พุดไม่สามารถขยายสัญญาณอินพุดได้มากนัก</a:t>
            </a:r>
          </a:p>
          <a:p>
            <a:pPr marL="0" indent="0">
              <a:buNone/>
            </a:pPr>
            <a:r>
              <a:rPr lang="th-TH" sz="2400" dirty="0">
                <a:latin typeface="Angsana New" pitchFamily="18" charset="-34"/>
                <a:cs typeface="Angsana New" pitchFamily="18" charset="-34"/>
              </a:rPr>
              <a:t>     เมื่อจุด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อยู่ที่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D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เป็นการกำหนดจุดทำงานของทรานซิสเตอร์ใกล้แรงดัน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VCE (MAX)</a:t>
            </a:r>
          </a:p>
          <a:p>
            <a:pPr marL="0" indent="0">
              <a:buNone/>
            </a:pP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   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จึงสรุปได้ว่า จุด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Q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อยู่ที่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B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เป็นตำแหน่งที่เหมาะสมที่สุดเพราะสามารถรับการสวิงของสัญญาณเอาท์พุดได้มากที่สุด หรือสามารถขยายสัญญาณเอาท์พุดได้มากที่สุด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82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วงจรไบอัสกระเสตรง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(DC Biasing Circuit)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/>
              <a:t>ในหัวข้อนี้จะกล่าวถึงวงจรไบอัสกระแสตรงหลายประเภทด้วยกันคือ วงจรไบอัสคงที่และไบอัสอิมิตเตอร์สเตบิไลซ์ วงจรไบอัสแบ่งแรงดันไฟฟ้า วงจรไบอัสป้อนกลับคอลเดลเตอร์และวงจรไบอัสแบบอื่น ๆ  สำหรับการวิเคราะห์เราจะพิจารณาถึง สภาพหรือระดับการอิ่มตัวของทรานซิสเตอร์และเส้นโหลดของวงจรไบอัสเล่านั้น</a:t>
            </a:r>
          </a:p>
          <a:p>
            <a:pPr marL="0" indent="0">
              <a:buNone/>
            </a:pPr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2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698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วงจรไบอัสคงที่ </a:t>
            </a:r>
            <a:r>
              <a:rPr lang="en-US" dirty="0"/>
              <a:t>(Fixed Bias Circuit)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วงจร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ไบอัสคงที่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ใช้ประกอบการวิเคราะห์การไบอัสของทรานซิสเตอร์แม้วงจรที่ใช้ในการวิเคราะห์จะเป็นวงจรทรานซิสเตอร์แบบ </a:t>
            </a:r>
            <a:r>
              <a:rPr lang="en-US" sz="2400" dirty="0" err="1">
                <a:latin typeface="Angsana New" pitchFamily="18" charset="-34"/>
                <a:cs typeface="Angsana New" pitchFamily="18" charset="-34"/>
              </a:rPr>
              <a:t>npn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แต่สมการและวิธีการคำนวณก็นำมาใช้กับวงจรทรานซิสเตอร์แบบ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PNP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ได้ เพียงแต่เปลี่ยนทิศทางกระแสและขั้วแรงดันไฟฟ้าของการไบอัสเท่านั้น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17352"/>
            <a:ext cx="5358322" cy="27161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626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latin typeface="Angsana New" pitchFamily="18" charset="-34"/>
                <a:cs typeface="Angsana New" pitchFamily="18" charset="-34"/>
              </a:rPr>
              <a:t>การอิ่มตัวของทรานซิสเตอร์ </a:t>
            </a:r>
            <a:r>
              <a:rPr lang="en-US" dirty="0">
                <a:latin typeface="Angsana New" pitchFamily="18" charset="-34"/>
                <a:cs typeface="Angsana New" pitchFamily="18" charset="-34"/>
              </a:rPr>
              <a:t>(Transistor Saturation)</a:t>
            </a:r>
            <a:endParaRPr lang="th-TH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	คำ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ว่าอิ่มตัว ใช้บ่งบอกค่าสูงสุด สำหรับขีดความสามารถในการทำงานของวัสดุใดๆ เช่น ฟองน้ำที่อิ่มตัวไม่สามารถรองรับของเหลวใดๆ  ได้อีก สำหรับการทำงานของทรานซิสเตอร์ในบริเวณอิ่มตัว หมายถึง ทรานซิสเตอร์ไม่สามารถขยาย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(max)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ค่า </a:t>
            </a:r>
            <a:r>
              <a:rPr lang="en-US" sz="2400" dirty="0">
                <a:latin typeface="Angsana New" pitchFamily="18" charset="-34"/>
                <a:cs typeface="Angsana New" pitchFamily="18" charset="-34"/>
              </a:rPr>
              <a:t>IC (MAX)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นี้เป็นค่าหนึ่งที่ระบุในสเปคของ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ทรานซิสเตอร์</a:t>
            </a:r>
          </a:p>
          <a:p>
            <a:pPr marL="0" indent="0">
              <a:buNone/>
            </a:pP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Company Logo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140968"/>
            <a:ext cx="5426373" cy="26126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95" y="6457890"/>
            <a:ext cx="5723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hlinkClick r:id="rId3"/>
              </a:rPr>
              <a:t>http://www.star-circuit.com/article/main.html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60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cdb2004222l">
  <a:themeElements>
    <a:clrScheme name="01 2">
      <a:dk1>
        <a:srgbClr val="003366"/>
      </a:dk1>
      <a:lt1>
        <a:srgbClr val="FFFFFF"/>
      </a:lt1>
      <a:dk2>
        <a:srgbClr val="2E6272"/>
      </a:dk2>
      <a:lt2>
        <a:srgbClr val="B2B2B2"/>
      </a:lt2>
      <a:accent1>
        <a:srgbClr val="3984C9"/>
      </a:accent1>
      <a:accent2>
        <a:srgbClr val="77AE26"/>
      </a:accent2>
      <a:accent3>
        <a:srgbClr val="FFFFFF"/>
      </a:accent3>
      <a:accent4>
        <a:srgbClr val="002A56"/>
      </a:accent4>
      <a:accent5>
        <a:srgbClr val="AEC2E1"/>
      </a:accent5>
      <a:accent6>
        <a:srgbClr val="6B9D21"/>
      </a:accent6>
      <a:hlink>
        <a:srgbClr val="6E815B"/>
      </a:hlink>
      <a:folHlink>
        <a:srgbClr val="90A8B0"/>
      </a:folHlink>
    </a:clrScheme>
    <a:fontScheme name="0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1 1">
        <a:dk1>
          <a:srgbClr val="003366"/>
        </a:dk1>
        <a:lt1>
          <a:srgbClr val="FFFFFF"/>
        </a:lt1>
        <a:dk2>
          <a:srgbClr val="3C8196"/>
        </a:dk2>
        <a:lt2>
          <a:srgbClr val="B2B2B2"/>
        </a:lt2>
        <a:accent1>
          <a:srgbClr val="2C6AA2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CB9CE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2">
        <a:dk1>
          <a:srgbClr val="003366"/>
        </a:dk1>
        <a:lt1>
          <a:srgbClr val="FFFFFF"/>
        </a:lt1>
        <a:dk2>
          <a:srgbClr val="2E6272"/>
        </a:dk2>
        <a:lt2>
          <a:srgbClr val="B2B2B2"/>
        </a:lt2>
        <a:accent1>
          <a:srgbClr val="3984C9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AEC2E1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1 3">
        <a:dk1>
          <a:srgbClr val="30311D"/>
        </a:dk1>
        <a:lt1>
          <a:srgbClr val="FFFFFF"/>
        </a:lt1>
        <a:dk2>
          <a:srgbClr val="4A5B1F"/>
        </a:dk2>
        <a:lt2>
          <a:srgbClr val="B2B2B2"/>
        </a:lt2>
        <a:accent1>
          <a:srgbClr val="90724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C6BCB0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cdb2004222l</Template>
  <TotalTime>1286</TotalTime>
  <Words>1650</Words>
  <Application>Microsoft Office PowerPoint</Application>
  <PresentationFormat>นำเสนอทางหน้าจอ (4:3)</PresentationFormat>
  <Paragraphs>236</Paragraphs>
  <Slides>41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41</vt:i4>
      </vt:variant>
    </vt:vector>
  </HeadingPairs>
  <TitlesOfParts>
    <vt:vector size="42" baseType="lpstr">
      <vt:lpstr>cdb2004222l</vt:lpstr>
      <vt:lpstr>บทที่ 7 วงจรไบอัสกระแสตรง</vt:lpstr>
      <vt:lpstr>งานนำเสนอ PowerPoint</vt:lpstr>
      <vt:lpstr>งานนำเสนอ PowerPoint</vt:lpstr>
      <vt:lpstr>งานนำเสนอ PowerPoint</vt:lpstr>
      <vt:lpstr>การเลือกจุดทำงานของทรานซิสเตอร์ (Operating Point)</vt:lpstr>
      <vt:lpstr>งานนำเสนอ PowerPoint</vt:lpstr>
      <vt:lpstr>วงจรไบอัสกระเสตรง (DC Biasing Circuit)</vt:lpstr>
      <vt:lpstr>วงจรไบอัสคงที่ (Fixed Bias Circuit)</vt:lpstr>
      <vt:lpstr>การอิ่มตัวของทรานซิสเตอร์ (Transistor Saturation)</vt:lpstr>
      <vt:lpstr>การวิเคราะห์เส้นโหลด (Load Line Analysis)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วงจรไบอัสอิมิตเตอร์สเตบีไลซ์ (Emitter-Stabilized Bias Circit)</vt:lpstr>
      <vt:lpstr>การปรับเสถียรภาพของการไบอัสในวงจรไบอัสอิมิตเตอร์</vt:lpstr>
      <vt:lpstr>วงจรไบอัสแบบแรงดันไฟฟ้า (Voltage Devider Bias Cireuit)</vt:lpstr>
      <vt:lpstr>งานนำเสนอ PowerPoint</vt:lpstr>
      <vt:lpstr>การวิเคราะห์หาค่าที่แท้จริง (Exact Analysis)</vt:lpstr>
      <vt:lpstr>งานนำเสนอ PowerPoint</vt:lpstr>
      <vt:lpstr>งานนำเสนอ PowerPoint</vt:lpstr>
      <vt:lpstr>งานนำเสนอ PowerPoint</vt:lpstr>
      <vt:lpstr>การวิเคราะห์หาค่าโดยประมาณ (Approximate Analysis)</vt:lpstr>
      <vt:lpstr>งานนำเสนอ PowerPoint</vt:lpstr>
      <vt:lpstr>งานนำเสนอ PowerPoint</vt:lpstr>
      <vt:lpstr>งานนำเสนอ PowerPoint</vt:lpstr>
      <vt:lpstr>วงจรไบอัส dc ที่มีแรงดันป้อนกลับ</vt:lpstr>
      <vt:lpstr>งานนำเสนอ PowerPoint</vt:lpstr>
      <vt:lpstr>งานนำเสนอ PowerPoint</vt:lpstr>
      <vt:lpstr>งานนำเสนอ PowerPoint</vt:lpstr>
      <vt:lpstr>การอิ่มตัวของทรานซิสเตอร์</vt:lpstr>
      <vt:lpstr>การวิเคราะห์เส้นโหลด</vt:lpstr>
      <vt:lpstr>วงจรไบอัสแบบอื่น ๆ(Misccliancous Bias Configuration)</vt:lpstr>
      <vt:lpstr>การออกแบบการทำงาน (Design Operation)</vt:lpstr>
      <vt:lpstr>ทรานซิสเตอร์ pnp (pnp Transistors)</vt:lpstr>
      <vt:lpstr>งานนำเสนอ PowerPoint</vt:lpstr>
      <vt:lpstr>งานนำเสนอ PowerPoint</vt:lpstr>
      <vt:lpstr>งานนำเสนอ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Corporate Edition</dc:creator>
  <cp:lastModifiedBy>bosszi</cp:lastModifiedBy>
  <cp:revision>82</cp:revision>
  <dcterms:created xsi:type="dcterms:W3CDTF">2013-06-16T15:07:43Z</dcterms:created>
  <dcterms:modified xsi:type="dcterms:W3CDTF">2015-08-26T13:06:24Z</dcterms:modified>
</cp:coreProperties>
</file>